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8" r:id="rId3"/>
    <p:sldId id="257" r:id="rId4"/>
    <p:sldId id="260" r:id="rId5"/>
    <p:sldId id="269" r:id="rId6"/>
    <p:sldId id="268" r:id="rId7"/>
    <p:sldId id="270" r:id="rId8"/>
    <p:sldId id="281" r:id="rId9"/>
    <p:sldId id="278" r:id="rId10"/>
    <p:sldId id="273" r:id="rId11"/>
    <p:sldId id="274" r:id="rId12"/>
    <p:sldId id="276" r:id="rId13"/>
    <p:sldId id="259" r:id="rId14"/>
    <p:sldId id="272" r:id="rId15"/>
    <p:sldId id="267" r:id="rId16"/>
    <p:sldId id="271" r:id="rId17"/>
    <p:sldId id="275" r:id="rId18"/>
    <p:sldId id="287" r:id="rId19"/>
    <p:sldId id="283" r:id="rId20"/>
    <p:sldId id="261" r:id="rId21"/>
    <p:sldId id="263" r:id="rId22"/>
    <p:sldId id="264" r:id="rId23"/>
    <p:sldId id="265" r:id="rId24"/>
    <p:sldId id="266" r:id="rId25"/>
    <p:sldId id="27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723" autoAdjust="0"/>
  </p:normalViewPr>
  <p:slideViewPr>
    <p:cSldViewPr>
      <p:cViewPr varScale="1">
        <p:scale>
          <a:sx n="65" d="100"/>
          <a:sy n="65" d="100"/>
        </p:scale>
        <p:origin x="-130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8" y="74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7.bin"/><Relationship Id="rId2" Type="http://schemas.microsoft.com/office/2006/relationships/legacyDiagramText" Target="legacyDiagramText6.bin"/><Relationship Id="rId1" Type="http://schemas.microsoft.com/office/2006/relationships/legacyDiagramText" Target="legacyDiagramText5.bin"/><Relationship Id="rId4" Type="http://schemas.microsoft.com/office/2006/relationships/legacyDiagramText" Target="legacyDiagramText8.bin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639D6-514C-4FFC-92EC-5E3E2A242B0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DF648-EB5B-465A-8D7C-54DE9DFE8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DF648-EB5B-465A-8D7C-54DE9DFE8481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E6E078F-0433-401D-BA0D-3B7924185EAA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5CE3C18-00A4-4638-8236-CB3A18BB9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video/preview?filmId=8184429039210295365&amp;text=%D0%B1%D0%BB%D0%BE%D0%B3%20%D1%80%D0%B5%D0%B1%D0%B5%D0%BD%D0%BA%D0%B0%20%D0%BE%D0%B1%20%D0%B8%D0%B3%D1%80%D1%83%D1%88%D0%BA%D0%B5&amp;noreask=1&amp;path=wizard&amp;parent-reqid=1573383400035770-644669623238005973600129-man1-3545&amp;redircnt=1573383462.1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027232" cy="2952328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Учет особенностей раннего и дошкольного детства в работе Музея Победы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Д.с.н., проф. </a:t>
            </a:r>
            <a:r>
              <a:rPr lang="ru-RU" sz="2700" dirty="0" err="1" smtClean="0"/>
              <a:t>Майорова-Щеглова</a:t>
            </a:r>
            <a:r>
              <a:rPr lang="ru-RU" sz="2700" dirty="0" smtClean="0"/>
              <a:t> С.Н.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149080"/>
            <a:ext cx="7882072" cy="226424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Понятие возраста. Возрасты первого(детского)периода жизни. Дети-посетители и экскурсанты. Музей доброжелательный к </a:t>
            </a:r>
            <a:r>
              <a:rPr lang="ru-RU" sz="2400" b="1" dirty="0" err="1" smtClean="0"/>
              <a:t>детям-дошкольников</a:t>
            </a:r>
            <a:r>
              <a:rPr lang="ru-RU" sz="2400" b="1" dirty="0" smtClean="0"/>
              <a:t> и «посетителям с пеленок».</a:t>
            </a:r>
            <a:endParaRPr lang="ru-RU" sz="24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4149080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</a:t>
            </a:r>
            <a:r>
              <a:rPr lang="ru-RU" sz="2000" dirty="0"/>
              <a:t>После трёх уже поздно» - это знаменитая книга </a:t>
            </a:r>
            <a:r>
              <a:rPr lang="ru-RU" sz="2000" dirty="0" err="1"/>
              <a:t>Масару</a:t>
            </a:r>
            <a:r>
              <a:rPr lang="ru-RU" sz="2000" dirty="0"/>
              <a:t> </a:t>
            </a:r>
            <a:r>
              <a:rPr lang="ru-RU" sz="2000" dirty="0" err="1"/>
              <a:t>Ибуки</a:t>
            </a:r>
            <a:r>
              <a:rPr lang="ru-RU" sz="2000" dirty="0"/>
              <a:t>, японского инженера и новатора в сфере раннего детского развития. В ней говорится о том, что первые три года жизни новоявленного человека являются основными для развития его интеллекта.</a:t>
            </a:r>
          </a:p>
        </p:txBody>
      </p:sp>
      <p:pic>
        <p:nvPicPr>
          <p:cNvPr id="44034" name="Picture 2" descr="Ibuka Masa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563923"/>
            <a:ext cx="2537842" cy="3075050"/>
          </a:xfrm>
          <a:prstGeom prst="rect">
            <a:avLst/>
          </a:prstGeom>
          <a:noFill/>
        </p:spPr>
      </p:pic>
      <p:pic>
        <p:nvPicPr>
          <p:cNvPr id="44036" name="Picture 4" descr="https://web.archive.org/web/20110115052740im_/http:/www.baby-club.ru/f/1/earlier/book/BabyBook_cov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620688"/>
            <a:ext cx="2520280" cy="307662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861048"/>
            <a:ext cx="8183880" cy="1800200"/>
          </a:xfrm>
        </p:spPr>
        <p:txBody>
          <a:bodyPr>
            <a:normAutofit/>
          </a:bodyPr>
          <a:lstStyle/>
          <a:p>
            <a:r>
              <a:rPr lang="ru-RU" dirty="0" smtClean="0"/>
              <a:t>Возрастные особенности дошкольника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3168352"/>
          </a:xfrm>
        </p:spPr>
        <p:txBody>
          <a:bodyPr/>
          <a:lstStyle/>
          <a:p>
            <a:r>
              <a:rPr lang="ru-RU" dirty="0" smtClean="0"/>
              <a:t>Любознательность</a:t>
            </a:r>
          </a:p>
          <a:p>
            <a:r>
              <a:rPr lang="ru-RU" dirty="0" smtClean="0"/>
              <a:t>Подражательность</a:t>
            </a:r>
          </a:p>
          <a:p>
            <a:r>
              <a:rPr lang="ru-RU" dirty="0" smtClean="0"/>
              <a:t>Пластичность нервной системы (переключаемость внимания и др.)</a:t>
            </a:r>
          </a:p>
          <a:p>
            <a:r>
              <a:rPr lang="ru-RU" dirty="0" smtClean="0"/>
              <a:t>Двигательная активность</a:t>
            </a:r>
          </a:p>
          <a:p>
            <a:r>
              <a:rPr lang="ru-RU" dirty="0" err="1" smtClean="0"/>
              <a:t>Сенситивность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509120"/>
            <a:ext cx="8183880" cy="1525920"/>
          </a:xfrm>
        </p:spPr>
        <p:txBody>
          <a:bodyPr>
            <a:normAutofit/>
          </a:bodyPr>
          <a:lstStyle/>
          <a:p>
            <a:r>
              <a:rPr lang="ru-RU" dirty="0" err="1" smtClean="0"/>
              <a:t>Медикализация</a:t>
            </a:r>
            <a:r>
              <a:rPr lang="ru-RU" dirty="0" smtClean="0"/>
              <a:t> особенностей дошкольников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36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Постоянно растет число диагнозов</a:t>
            </a:r>
          </a:p>
          <a:p>
            <a:r>
              <a:rPr lang="ru-RU" dirty="0" err="1" smtClean="0"/>
              <a:t>гиперактивность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интеллектуальные проблемы,</a:t>
            </a:r>
          </a:p>
          <a:p>
            <a:r>
              <a:rPr lang="ru-RU" dirty="0" smtClean="0"/>
              <a:t>эмоциональные расстройства, </a:t>
            </a:r>
          </a:p>
          <a:p>
            <a:r>
              <a:rPr lang="ru-RU" dirty="0" smtClean="0"/>
              <a:t>расстройства внимания, </a:t>
            </a:r>
          </a:p>
          <a:p>
            <a:r>
              <a:rPr lang="ru-RU" dirty="0" err="1" smtClean="0"/>
              <a:t>дислексия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неспособность к обучению.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технология- игра- заменяется педагогическим насилием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Дошкольное детство традиция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Дошкольное детство современность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развитие общения</a:t>
            </a:r>
          </a:p>
          <a:p>
            <a:r>
              <a:rPr lang="ru-RU" dirty="0" smtClean="0"/>
              <a:t>привитие базовых норм культурной деятельности</a:t>
            </a:r>
          </a:p>
          <a:p>
            <a:r>
              <a:rPr lang="ru-RU" dirty="0" smtClean="0"/>
              <a:t>развитие ориентаций: память, речь, чтение, графика, письмо</a:t>
            </a:r>
          </a:p>
          <a:p>
            <a:r>
              <a:rPr lang="ru-RU" dirty="0" err="1" smtClean="0"/>
              <a:t>манипулятивные</a:t>
            </a:r>
            <a:r>
              <a:rPr lang="ru-RU" dirty="0" smtClean="0"/>
              <a:t> действия с предметами, образное воображение.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«приручение» человека к социальному миру через педагогические, компьютерные технологии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77686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Новые явления:</a:t>
            </a:r>
          </a:p>
          <a:p>
            <a:r>
              <a:rPr lang="ru-RU" sz="3200" dirty="0" smtClean="0"/>
              <a:t>внутригрупповые </a:t>
            </a:r>
            <a:r>
              <a:rPr lang="ru-RU" sz="3200" dirty="0"/>
              <a:t>(</a:t>
            </a:r>
            <a:r>
              <a:rPr lang="ru-RU" sz="3200" dirty="0" err="1" smtClean="0"/>
              <a:t>внутривозрастные</a:t>
            </a:r>
            <a:r>
              <a:rPr lang="ru-RU" sz="3200" dirty="0"/>
              <a:t>)</a:t>
            </a:r>
          </a:p>
          <a:p>
            <a:r>
              <a:rPr lang="ru-RU" sz="3200" dirty="0"/>
              <a:t>различия оказываются больше, чем межгрупповые (</a:t>
            </a:r>
            <a:r>
              <a:rPr lang="ru-RU" sz="3200" dirty="0" err="1"/>
              <a:t>межвозрастные</a:t>
            </a:r>
            <a:r>
              <a:rPr lang="ru-RU" sz="3200" dirty="0"/>
              <a:t>), т.е. </a:t>
            </a:r>
            <a:r>
              <a:rPr lang="ru-RU" sz="3200" b="1" i="1" dirty="0"/>
              <a:t>различия </a:t>
            </a:r>
            <a:r>
              <a:rPr lang="ru-RU" sz="3200" b="1" i="1" dirty="0" smtClean="0"/>
              <a:t>между детьми в одной возрастной группе более выражены чем между группами разного возраста</a:t>
            </a:r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08720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Это семейные или </a:t>
            </a:r>
            <a:r>
              <a:rPr lang="ru-RU" sz="2800" dirty="0" err="1" smtClean="0"/>
              <a:t>внесемейные</a:t>
            </a:r>
            <a:r>
              <a:rPr lang="ru-RU" sz="2800" dirty="0" smtClean="0"/>
              <a:t> дети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Это мальчики или девочки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Это дети из семей </a:t>
            </a:r>
            <a:r>
              <a:rPr lang="ru-RU" sz="2800" dirty="0" err="1" smtClean="0"/>
              <a:t>нуклеарных</a:t>
            </a:r>
            <a:r>
              <a:rPr lang="ru-RU" sz="2800" dirty="0" smtClean="0"/>
              <a:t> или живущих со старшими поколениями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Это дети обеспеченных или малообеспеченных слоев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Это дети из полных и неполных семей, новых типов семей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Это городские или сельские дети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Это традиционные (этнические, религиозные) или новаторские семьи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63284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Основные каналы </a:t>
            </a:r>
            <a:r>
              <a:rPr lang="ru-RU" sz="2800" dirty="0" smtClean="0"/>
              <a:t>социализации в дошкольном возрасте </a:t>
            </a:r>
            <a:r>
              <a:rPr lang="ru-RU" sz="2800" dirty="0"/>
              <a:t>– семья и </a:t>
            </a:r>
            <a:r>
              <a:rPr lang="ru-RU" sz="2800" dirty="0" smtClean="0"/>
              <a:t>образование –скрепляются, сращиваются, </a:t>
            </a:r>
            <a:r>
              <a:rPr lang="ru-RU" sz="2800" dirty="0"/>
              <a:t>а их роль </a:t>
            </a:r>
            <a:r>
              <a:rPr lang="ru-RU" sz="2800" dirty="0" smtClean="0"/>
              <a:t>в социализации изменяется и имеет тенденцию к уменьшению.</a:t>
            </a:r>
            <a:endParaRPr lang="ru-RU" sz="2800" dirty="0"/>
          </a:p>
          <a:p>
            <a:r>
              <a:rPr lang="ru-RU" sz="2800" b="1" i="1" dirty="0" smtClean="0"/>
              <a:t>Освобождающиеся сектора</a:t>
            </a:r>
            <a:endParaRPr lang="ru-RU" sz="2800" b="1" i="1" dirty="0"/>
          </a:p>
          <a:p>
            <a:r>
              <a:rPr lang="ru-RU" sz="2800" b="1" i="1" dirty="0" smtClean="0"/>
              <a:t>занимают разнообразные </a:t>
            </a:r>
            <a:r>
              <a:rPr lang="ru-RU" sz="2800" b="1" i="1" dirty="0"/>
              <a:t>формы культуры сверстников </a:t>
            </a:r>
            <a:r>
              <a:rPr lang="ru-RU" sz="2800" dirty="0"/>
              <a:t>(</a:t>
            </a:r>
            <a:r>
              <a:rPr lang="ru-RU" sz="2800" dirty="0" err="1"/>
              <a:t>peer</a:t>
            </a:r>
            <a:r>
              <a:rPr lang="ru-RU" sz="2800" dirty="0"/>
              <a:t> </a:t>
            </a:r>
            <a:r>
              <a:rPr lang="ru-RU" sz="2800" dirty="0" err="1"/>
              <a:t>culture</a:t>
            </a:r>
            <a:r>
              <a:rPr lang="ru-RU" sz="2800" dirty="0" smtClean="0"/>
              <a:t>), </a:t>
            </a:r>
            <a:r>
              <a:rPr lang="ru-RU" sz="2800" dirty="0"/>
              <a:t>досуг и </a:t>
            </a:r>
            <a:r>
              <a:rPr lang="en-US" sz="2800" dirty="0" smtClean="0"/>
              <a:t>event</a:t>
            </a:r>
            <a:r>
              <a:rPr lang="ru-RU" sz="2800" dirty="0" smtClean="0"/>
              <a:t>-индустрия через </a:t>
            </a:r>
            <a:r>
              <a:rPr lang="ru-RU" sz="2800" dirty="0" err="1" smtClean="0"/>
              <a:t>масс-медиа</a:t>
            </a:r>
            <a:r>
              <a:rPr lang="ru-RU" sz="2800" dirty="0" smtClean="0"/>
              <a:t> и Интернет.</a:t>
            </a:r>
          </a:p>
          <a:p>
            <a:r>
              <a:rPr lang="ru-RU" sz="2800" dirty="0">
                <a:hlinkClick r:id="rId2"/>
              </a:rPr>
              <a:t>Настя и весёлые видео про живые </a:t>
            </a:r>
            <a:r>
              <a:rPr lang="ru-RU" sz="2800" b="1" dirty="0" smtClean="0">
                <a:hlinkClick r:id="rId2"/>
              </a:rPr>
              <a:t>игрушки</a:t>
            </a:r>
          </a:p>
          <a:p>
            <a:endParaRPr lang="ru-RU" sz="2400" dirty="0">
              <a:hlinkClick r:id="rId2"/>
            </a:endParaRPr>
          </a:p>
          <a:p>
            <a:endParaRPr lang="ru-RU" sz="2400" dirty="0"/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933056"/>
            <a:ext cx="8183880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Музей, доброжелательный к дошкольникам и «посетителям с пеленок»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908720"/>
            <a:ext cx="8183880" cy="28083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Предметно-пространственный компонент</a:t>
            </a:r>
          </a:p>
          <a:p>
            <a:r>
              <a:rPr lang="ru-RU" sz="3600" dirty="0" err="1" smtClean="0"/>
              <a:t>Деятельностный</a:t>
            </a:r>
            <a:endParaRPr lang="ru-RU" sz="3600" dirty="0" smtClean="0"/>
          </a:p>
          <a:p>
            <a:r>
              <a:rPr lang="ru-RU" sz="3600" dirty="0" smtClean="0"/>
              <a:t>Субъектный</a:t>
            </a:r>
            <a:endParaRPr lang="ru-RU" sz="36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Продолжительность экскурсий (основываемся на рекомендациях дошкольного образования)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564904"/>
            <a:ext cx="8424936" cy="3888432"/>
          </a:xfrm>
        </p:spPr>
        <p:txBody>
          <a:bodyPr>
            <a:normAutofit/>
          </a:bodyPr>
          <a:lstStyle/>
          <a:p>
            <a:r>
              <a:rPr lang="ru-RU" dirty="0" smtClean="0"/>
              <a:t>С детьми от полутора до 3 лет рекомендуется проводить утром, продолжительностью 8 - 10 мин., с детьми 4-х лет - по 15 мин., 5 лет - по 20 мин., 6 лет - по 25 мин., в подготовительной группе - по 30 мин. У детей старше 5 лет допускается проведение занятия после дневного сна. Перерывы между занятиями должны быть не менее 10 мин.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611560" y="620688"/>
            <a:ext cx="7992888" cy="5223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Особенности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восприятия экспозиции и экскурсии дошкольниками: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Большие и подвижные предметы рассматривают дольше.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Новые объекты привлекают больше внимания.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Некоторые специфические свойства предметов являются объектом более глубокого интереса, например, опасные предметы, но понятие ценности для дошкольников не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является важным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Недостаток собственного актуального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опыта, (уже нет родственников, переживших войну)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 замещение его виртуальным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Развитие образовательных дошкольных практик приводит к недопониманию опыта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военного прошлого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(обучение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ин.языкам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математические знания и т.п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.)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941168"/>
            <a:ext cx="7941568" cy="1501896"/>
          </a:xfrm>
        </p:spPr>
        <p:txBody>
          <a:bodyPr/>
          <a:lstStyle/>
          <a:p>
            <a:r>
              <a:rPr lang="ru-RU" dirty="0" smtClean="0"/>
              <a:t>Определение возраста</a:t>
            </a: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27584" y="748843"/>
            <a:ext cx="792088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Возраст – специфическая характеристика человека, в которой заключается указание на этап его жизненного пути. Возрастные характеристики изучаются несколькими естественными и социальными науками: медициной (педиатрией), педагогикой, психологией, социологией.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23528" y="1310859"/>
            <a:ext cx="83529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ЮНИСЕФ - Права детей раннего возраста :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Защита от физической опасности;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Адекватное питание и медико-санитарная помощь;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Соответствующая иммунизация;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Взрослый, с которым можно установить контакт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187624" y="1899699"/>
            <a:ext cx="63367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Взрослый, который может понимать сигналы ребёнка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реагировать на них;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67544" y="341664"/>
            <a:ext cx="820891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Возможности использовать зрение, осязание, слух, обоняние, вкус;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Возможности исследовать окружающий мир;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Поддержка в приобретении новых моторных, речевых и мыслительных навыков;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Соответствующая речевая стимуляция ! 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Ежедневные возможности играть с самыми разными предметами;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Возможности развивать более тонкие моторные навыки !;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Содействие дальнейшему развитию речи с помощью художественных произведений, пения;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539552" y="636661"/>
            <a:ext cx="784887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Возможности выработать определённую степень независимости;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Помощь в обучении тому, как контролировать собственное поведение, начать учиться заботиться о самих себе;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Возможности научиться сотрудничать, помогать, делиться;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Возможности брать на себя ответственность и делать выбор;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Поддержка чувства собственного достоинства;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Возможности самовыражения, творчества;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11560" y="1687819"/>
            <a:ext cx="784887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с навыками, готовящими к обучению, чтению и письму;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Практическое экспериментирование в целях обучения в ходе деятельности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365104"/>
            <a:ext cx="8183880" cy="1368152"/>
          </a:xfrm>
        </p:spPr>
        <p:txBody>
          <a:bodyPr>
            <a:normAutofit/>
          </a:bodyPr>
          <a:lstStyle/>
          <a:p>
            <a:r>
              <a:rPr lang="ru-RU" dirty="0" smtClean="0"/>
              <a:t>Музейная культура дошкольника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3843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Приобретаемое личностное качество, включающее адекватный возрасту уровень представлений о музее, эмоционально позитивное отношение к музею, освоенные способы коммуникации в музейной среде</a:t>
            </a:r>
            <a:endParaRPr lang="ru-RU" sz="32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" name="Organization Chart 1"/>
          <p:cNvGraphicFramePr>
            <a:graphicFrameLocks/>
          </p:cNvGraphicFramePr>
          <p:nvPr/>
        </p:nvGraphicFramePr>
        <p:xfrm>
          <a:off x="1259632" y="1916832"/>
          <a:ext cx="6782544" cy="3816424"/>
        </p:xfrm>
        <a:graphic>
          <a:graphicData uri="http://schemas.openxmlformats.org/drawingml/2006/compatibility">
            <com:legacyDrawing xmlns:com="http://schemas.openxmlformats.org/drawingml/2006/compatibility" spid="_x0000_s5121"/>
          </a:graphicData>
        </a:graphic>
      </p:graphicFrame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1259632" y="764704"/>
            <a:ext cx="6408712" cy="9541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90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Виды условного (относительного) возраста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rganization Chart 1"/>
          <p:cNvGraphicFramePr>
            <a:graphicFrameLocks/>
          </p:cNvGraphicFramePr>
          <p:nvPr/>
        </p:nvGraphicFramePr>
        <p:xfrm>
          <a:off x="755576" y="980728"/>
          <a:ext cx="7488832" cy="4640560"/>
        </p:xfrm>
        <a:graphic>
          <a:graphicData uri="http://schemas.openxmlformats.org/drawingml/2006/compatibility">
            <com:legacyDrawing xmlns:com="http://schemas.openxmlformats.org/drawingml/2006/compatibility" spid="_x0000_s2049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980728"/>
            <a:ext cx="63367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российской социологии возраста, которая изучает прежде всего социальный условный возраст выделяют: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ранний детский возраст (младенцы, груднички, раннее детство) 0-2,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Дошкольников 3-6,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младших школьников 6/7-10/11,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подростков (разделяют младших и старших подростков) 10/11-14,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молодежь (ранняя юность, молодость, молодые взрослые) 15-30,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зрелость-взрослость 31-64,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пожилой возраст, старость (отдельно выделяются долгожители) 65-.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683568" y="924839"/>
            <a:ext cx="78488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Международная классификация Всемирной Организации Здравоохранения основана в основном на биологических характеристиках и включает следующие 8 периодов: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Младенчество - до 1 года;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Раннее детство- 1-4 года;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Школьный - 5-14 лет;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Юношеские годы – 15-24 года;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Годы наибольшей активности - 25-44 года;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возраст - 45-65 лет;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Ранний период старости - 65-74 года;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Старость - 75 лет и старше.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467544" y="944724"/>
          <a:ext cx="8122501" cy="5076563"/>
        </p:xfrm>
        <a:graphic>
          <a:graphicData uri="http://schemas.openxmlformats.org/presentationml/2006/ole">
            <p:oleObj spid="_x0000_s47105" name="Диаграмма" r:id="rId3" imgW="5486400" imgH="3429000" progId="MSGraph.Chart.8">
              <p:embed/>
            </p:oleObj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ttps://spb.mamahod.ru/wp-content/uploads/2019/01/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8097415" cy="53930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941168"/>
            <a:ext cx="8003232" cy="1152128"/>
          </a:xfrm>
        </p:spPr>
        <p:txBody>
          <a:bodyPr>
            <a:normAutofit/>
          </a:bodyPr>
          <a:lstStyle/>
          <a:p>
            <a:r>
              <a:rPr lang="ru-RU" dirty="0" smtClean="0"/>
              <a:t>Посетители музея с пеленок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3251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b="1" dirty="0" smtClean="0"/>
              <a:t>Причины появления </a:t>
            </a:r>
          </a:p>
          <a:p>
            <a:r>
              <a:rPr lang="ru-RU" sz="3200" dirty="0" smtClean="0"/>
              <a:t>Структура семьи (неполные семьи, многодетные семьи, дисбаланс распределения ролей в семьях)</a:t>
            </a:r>
          </a:p>
          <a:p>
            <a:r>
              <a:rPr lang="ru-RU" sz="3200" dirty="0" smtClean="0"/>
              <a:t>Изменение представлений о детстве</a:t>
            </a:r>
          </a:p>
          <a:p>
            <a:r>
              <a:rPr lang="ru-RU" sz="3200" dirty="0" smtClean="0"/>
              <a:t>Ориентация на раннее развитие (образование)</a:t>
            </a:r>
          </a:p>
          <a:p>
            <a:r>
              <a:rPr lang="ru-RU" sz="3200" dirty="0" err="1" smtClean="0"/>
              <a:t>Гламуризация</a:t>
            </a:r>
            <a:r>
              <a:rPr lang="ru-RU" sz="3200" dirty="0" smtClean="0"/>
              <a:t> детства</a:t>
            </a:r>
          </a:p>
          <a:p>
            <a:r>
              <a:rPr lang="ru-RU" sz="3200" dirty="0" smtClean="0"/>
              <a:t>Привлекательная инфраструктура</a:t>
            </a:r>
          </a:p>
          <a:p>
            <a:endParaRPr lang="ru-RU" sz="32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397</TotalTime>
  <Words>841</Words>
  <Application>Microsoft Office PowerPoint</Application>
  <PresentationFormat>Экран (4:3)</PresentationFormat>
  <Paragraphs>115</Paragraphs>
  <Slides>25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Городская</vt:lpstr>
      <vt:lpstr>Диаграмма</vt:lpstr>
      <vt:lpstr>  Учет особенностей раннего и дошкольного детства в работе Музея Победы  Д.с.н., проф. Майорова-Щеглова С.Н.</vt:lpstr>
      <vt:lpstr>Определение возраста</vt:lpstr>
      <vt:lpstr>Слайд 3</vt:lpstr>
      <vt:lpstr>Слайд 4</vt:lpstr>
      <vt:lpstr>Слайд 5</vt:lpstr>
      <vt:lpstr>Слайд 6</vt:lpstr>
      <vt:lpstr>Слайд 7</vt:lpstr>
      <vt:lpstr>Слайд 8</vt:lpstr>
      <vt:lpstr>Посетители музея с пеленок</vt:lpstr>
      <vt:lpstr>Слайд 10</vt:lpstr>
      <vt:lpstr>Возрастные особенности дошкольника</vt:lpstr>
      <vt:lpstr>Медикализация особенностей дошкольников</vt:lpstr>
      <vt:lpstr>Основная технология- игра- заменяется педагогическим насилием</vt:lpstr>
      <vt:lpstr>Слайд 14</vt:lpstr>
      <vt:lpstr>Слайд 15</vt:lpstr>
      <vt:lpstr>Слайд 16</vt:lpstr>
      <vt:lpstr>Музей, доброжелательный к дошкольникам и «посетителям с пеленок»</vt:lpstr>
      <vt:lpstr>Продолжительность экскурсий (основываемся на рекомендациях дошкольного образования)</vt:lpstr>
      <vt:lpstr>Слайд 19</vt:lpstr>
      <vt:lpstr>Слайд 20</vt:lpstr>
      <vt:lpstr>Слайд 21</vt:lpstr>
      <vt:lpstr>Слайд 22</vt:lpstr>
      <vt:lpstr>Слайд 23</vt:lpstr>
      <vt:lpstr>Слайд 24</vt:lpstr>
      <vt:lpstr>Музейная культура дошкольника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Лапа</dc:creator>
  <cp:lastModifiedBy>Лапа</cp:lastModifiedBy>
  <cp:revision>49</cp:revision>
  <dcterms:created xsi:type="dcterms:W3CDTF">2019-11-10T07:19:30Z</dcterms:created>
  <dcterms:modified xsi:type="dcterms:W3CDTF">2019-11-12T18:56:14Z</dcterms:modified>
</cp:coreProperties>
</file>